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Oswald SemiBold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SemiBold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OswaldSemiBold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633387c8b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633387c8b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633387c8bc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633387c8bc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63de95ef3e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63de95ef3e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623da1bee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623da1bee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63de95ef3e_1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63de95ef3e_1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63de95ef3e_1_7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63de95ef3e_1_7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3de95ef3e_1_1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63de95ef3e_1_1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623aa2a5c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623aa2a5c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23aa2a5c3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23aa2a5c3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623aa2a5c3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623aa2a5c3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623aa2a5c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623aa2a5c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623aa2a5c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623aa2a5c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623aa2a5c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623aa2a5c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623aa2a5c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623aa2a5c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AUTOLAYOUT"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449260" y="531150"/>
            <a:ext cx="638100" cy="7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3"/>
          <p:cNvSpPr txBox="1"/>
          <p:nvPr>
            <p:ph type="ctrTitle"/>
          </p:nvPr>
        </p:nvSpPr>
        <p:spPr>
          <a:xfrm>
            <a:off x="323300" y="772850"/>
            <a:ext cx="2704200" cy="31401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AUTOLAYOUT_1">
    <p:bg>
      <p:bgPr>
        <a:solidFill>
          <a:srgbClr val="FFFFFF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4"/>
          <p:cNvSpPr/>
          <p:nvPr/>
        </p:nvSpPr>
        <p:spPr>
          <a:xfrm>
            <a:off x="0" y="3692275"/>
            <a:ext cx="9144087" cy="1364606"/>
          </a:xfrm>
          <a:custGeom>
            <a:rect b="b" l="l" r="r" t="t"/>
            <a:pathLst>
              <a:path extrusionOk="0" h="72779" w="472807">
                <a:moveTo>
                  <a:pt x="0" y="72779"/>
                </a:moveTo>
                <a:lnTo>
                  <a:pt x="27992" y="46314"/>
                </a:lnTo>
                <a:lnTo>
                  <a:pt x="46313" y="57511"/>
                </a:lnTo>
                <a:lnTo>
                  <a:pt x="86520" y="0"/>
                </a:lnTo>
                <a:lnTo>
                  <a:pt x="153700" y="62600"/>
                </a:lnTo>
                <a:lnTo>
                  <a:pt x="172022" y="21885"/>
                </a:lnTo>
                <a:lnTo>
                  <a:pt x="202559" y="44278"/>
                </a:lnTo>
                <a:lnTo>
                  <a:pt x="233095" y="27483"/>
                </a:lnTo>
                <a:lnTo>
                  <a:pt x="265159" y="44278"/>
                </a:lnTo>
                <a:lnTo>
                  <a:pt x="304347" y="20358"/>
                </a:lnTo>
                <a:lnTo>
                  <a:pt x="358804" y="45805"/>
                </a:lnTo>
                <a:lnTo>
                  <a:pt x="387814" y="18322"/>
                </a:lnTo>
                <a:lnTo>
                  <a:pt x="430056" y="49877"/>
                </a:lnTo>
                <a:lnTo>
                  <a:pt x="472807" y="16286"/>
                </a:lnTo>
              </a:path>
            </a:pathLst>
          </a:custGeom>
          <a:noFill/>
          <a:ln cap="flat" cmpd="sng" w="9525">
            <a:solidFill>
              <a:srgbClr val="BCBCB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4"/>
          <p:cNvSpPr txBox="1"/>
          <p:nvPr>
            <p:ph type="ctrTitle"/>
          </p:nvPr>
        </p:nvSpPr>
        <p:spPr>
          <a:xfrm>
            <a:off x="589350" y="843375"/>
            <a:ext cx="6883800" cy="1658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attachmedia.com/guia-ux/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/>
          <p:nvPr/>
        </p:nvSpPr>
        <p:spPr>
          <a:xfrm>
            <a:off x="-14075" y="0"/>
            <a:ext cx="91581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5"/>
          <p:cNvSpPr txBox="1"/>
          <p:nvPr>
            <p:ph type="ctrTitle"/>
          </p:nvPr>
        </p:nvSpPr>
        <p:spPr>
          <a:xfrm>
            <a:off x="311700" y="2141400"/>
            <a:ext cx="8520600" cy="86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0000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EXPERIENCIA DE USUARIO</a:t>
            </a:r>
            <a:endParaRPr>
              <a:solidFill>
                <a:srgbClr val="FF0000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76288"/>
            <a:ext cx="9144000" cy="359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apas en el diseño UX " id="76" name="Google Shape;76;p1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5400" y="1709738"/>
            <a:ext cx="6553200" cy="172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8"/>
          <p:cNvPicPr preferRelativeResize="0"/>
          <p:nvPr/>
        </p:nvPicPr>
        <p:blipFill rotWithShape="1">
          <a:blip r:embed="rId3">
            <a:alphaModFix/>
          </a:blip>
          <a:srcRect b="3626" l="0" r="0" t="3626"/>
          <a:stretch/>
        </p:blipFill>
        <p:spPr>
          <a:xfrm>
            <a:off x="3387800" y="0"/>
            <a:ext cx="57562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8"/>
          <p:cNvSpPr txBox="1"/>
          <p:nvPr>
            <p:ph type="ctrTitle"/>
          </p:nvPr>
        </p:nvSpPr>
        <p:spPr>
          <a:xfrm>
            <a:off x="323300" y="772850"/>
            <a:ext cx="2704200" cy="31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Proceso de diseño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ctrTitle"/>
          </p:nvPr>
        </p:nvSpPr>
        <p:spPr>
          <a:xfrm>
            <a:off x="122400" y="79275"/>
            <a:ext cx="3358500" cy="44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Diseño centrado en el usuario </a:t>
            </a:r>
            <a:endParaRPr sz="1800"/>
          </a:p>
        </p:txBody>
      </p:sp>
      <p:sp>
        <p:nvSpPr>
          <p:cNvPr id="88" name="Google Shape;88;p19"/>
          <p:cNvSpPr txBox="1"/>
          <p:nvPr/>
        </p:nvSpPr>
        <p:spPr>
          <a:xfrm>
            <a:off x="1006750" y="562900"/>
            <a:ext cx="7094100" cy="43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INSPIRACIÓN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Aprende a entender a las personas. Observa sus vidas, escucha sus esperanzas y deseos y se inteligente en tu diseño.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Enfoca tu desafío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Comienza con una gran pregunta para la cual desees empezar a diseñar. Piensa en el impacto que deseas y comienza con un desafío que te entusiasme abordar.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Crear un plan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Anticipa acerca de qué quieres conocer más, de quién puedes aprender y donde. Haz preguntas que conduzcan a una comprensión más profunda y empática para las personas que estás diseñando.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Investiga en campo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Busca inspiración saliendo al mundo y aprendiendo de las entrevistas, la inmersión, entrevistas estructuradas e inspiración análoga. Habla con personas con perspectivas divergentes que presionen tu pensamiento y </a:t>
            </a:r>
            <a:r>
              <a:rPr lang="es" sz="1200"/>
              <a:t>desafíen</a:t>
            </a:r>
            <a:r>
              <a:rPr lang="es" sz="1200"/>
              <a:t> tus suposiciones: recuerda que ellos son los expertos en sus propias experiencias.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D9D9D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D9D9D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D9D9D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D9D9D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D9D9D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D9D9D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D9D9D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D9D9D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ctrTitle"/>
          </p:nvPr>
        </p:nvSpPr>
        <p:spPr>
          <a:xfrm>
            <a:off x="122400" y="79275"/>
            <a:ext cx="3358500" cy="44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Diseño centrado en el usuario </a:t>
            </a:r>
            <a:endParaRPr sz="1800"/>
          </a:p>
        </p:txBody>
      </p:sp>
      <p:sp>
        <p:nvSpPr>
          <p:cNvPr id="94" name="Google Shape;94;p20"/>
          <p:cNvSpPr txBox="1"/>
          <p:nvPr/>
        </p:nvSpPr>
        <p:spPr>
          <a:xfrm>
            <a:off x="424500" y="718550"/>
            <a:ext cx="7633800" cy="35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IDEACIÓN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Aquí le darás sentido a todo lo que has escuchado. Genera toneladas de ideas, identifica oportunidades para el diseño y prueba y refina tus soluciones.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Síntesis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Racionaliza lo que aprendiste durante tu fase de inspiración para descubrir claves en el diseño. “Descarga” tus aprendizajes, encuentra temas y percepciones y crea preguntas del tipo "¿Cómo podríamos?"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Tormenta de ideas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Alienta a tu equipo y acumula una gran cantidad de ideas innovadoras. Sigue estas reglas: apartar el prejuicio; animar ideas locas; construir sobre las ideas de otros; permanecer centrado en el tema; una conversación a la vez; ser visual e ir por cantidad.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Prototipar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Materializa ideas rápidamente para que puedas testearlas, obtén retroalimentación y continúa mejorando tu idea con soluciones prácticas. Prueba con el Storyboarding, Prototipado Rápido, Testeo, Feedback e integra dicho feedback.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>
            <p:ph type="ctrTitle"/>
          </p:nvPr>
        </p:nvSpPr>
        <p:spPr>
          <a:xfrm>
            <a:off x="737925" y="1369450"/>
            <a:ext cx="6883800" cy="213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Finalmente: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IMPLEMENTACIÓN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En la fase de implementación materializarás tu proyecto. Continúa aprendiendo y desarrollando tu idea mientras sigues iterando, haciendo Live Prototype y haciendo pilotos de tu concepto. Mantén a las personas a las que buscas servir en el núcleo del proceso.</a:t>
            </a:r>
            <a:r>
              <a:rPr lang="es" sz="1200"/>
              <a:t>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>
            <p:ph type="ctrTitle"/>
          </p:nvPr>
        </p:nvSpPr>
        <p:spPr>
          <a:xfrm>
            <a:off x="629400" y="1747650"/>
            <a:ext cx="7885200" cy="16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000000"/>
                </a:solidFill>
              </a:rPr>
              <a:t>Desafío: Rediseño de la experiencia en tierra en el aeropuerto internacional local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000000"/>
                </a:solidFill>
              </a:rPr>
              <a:t>Punto de vista: Acosada madre de tres hijos, corriendo por el aeropuerto sólo para esperar horas en la puerta, necesita entretener a sus niños juguetones porque los "mocosos molestos" sólo irritan a los ya frustrados compañeros de viaje.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/>
          <p:nvPr>
            <p:ph type="ctrTitle"/>
          </p:nvPr>
        </p:nvSpPr>
        <p:spPr>
          <a:xfrm>
            <a:off x="629400" y="1747650"/>
            <a:ext cx="7885200" cy="16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/>
              <a:t>¿CÓMO PODRÍAMOS…</a:t>
            </a:r>
            <a:r>
              <a:rPr lang="es" sz="3000"/>
              <a:t>?</a:t>
            </a:r>
            <a:endParaRPr sz="3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4"/>
          <p:cNvSpPr txBox="1"/>
          <p:nvPr>
            <p:ph type="ctrTitle"/>
          </p:nvPr>
        </p:nvSpPr>
        <p:spPr>
          <a:xfrm>
            <a:off x="629400" y="395700"/>
            <a:ext cx="7885200" cy="43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Amplíe lo bueno: ¿</a:t>
            </a:r>
            <a:r>
              <a:rPr b="1" lang="es" sz="1200"/>
              <a:t>CÓMO PODRÍAMOS</a:t>
            </a:r>
            <a:r>
              <a:rPr lang="es" sz="1200"/>
              <a:t> utilizar la energía de los niños para entretener a sus compañeros de viaje?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Eliminar lo malo: ¿</a:t>
            </a:r>
            <a:r>
              <a:rPr b="1" lang="es" sz="1200">
                <a:solidFill>
                  <a:schemeClr val="dk1"/>
                </a:solidFill>
              </a:rPr>
              <a:t>CÓMO PODRÍAMOS</a:t>
            </a:r>
            <a:r>
              <a:rPr lang="es" sz="1200"/>
              <a:t> separar a los niños de sus compañeros de viaje?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Explore lo contrario: ¿</a:t>
            </a:r>
            <a:r>
              <a:rPr b="1" lang="es" sz="1200">
                <a:solidFill>
                  <a:schemeClr val="dk1"/>
                </a:solidFill>
              </a:rPr>
              <a:t>CÓMO PODRÍAMOS</a:t>
            </a:r>
            <a:r>
              <a:rPr lang="es" sz="1200"/>
              <a:t> hacer que la espera sea la parte más emocionante del viaje?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Cuestiona una suposición: ¿</a:t>
            </a:r>
            <a:r>
              <a:rPr b="1" lang="es" sz="1200">
                <a:solidFill>
                  <a:schemeClr val="dk1"/>
                </a:solidFill>
              </a:rPr>
              <a:t>CÓMO PODRÍAMOS</a:t>
            </a:r>
            <a:r>
              <a:rPr lang="es" sz="1200"/>
              <a:t> eliminar por completo el tiempo de espera en el aeropuerto?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Ve tras los adjetivos: ¿</a:t>
            </a:r>
            <a:r>
              <a:rPr b="1" lang="es" sz="1200">
                <a:solidFill>
                  <a:schemeClr val="dk1"/>
                </a:solidFill>
              </a:rPr>
              <a:t>CÓMO PODRÍAMOS</a:t>
            </a:r>
            <a:r>
              <a:rPr lang="es" sz="1200"/>
              <a:t> hacer que la prisa sea refrescante en lugar de acosadora?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Identificar recursos inesperados: ¿</a:t>
            </a:r>
            <a:r>
              <a:rPr b="1" lang="es" sz="1200">
                <a:solidFill>
                  <a:schemeClr val="dk1"/>
                </a:solidFill>
              </a:rPr>
              <a:t>CÓMO PODRÍAMOS</a:t>
            </a:r>
            <a:r>
              <a:rPr lang="es" sz="1200"/>
              <a:t> aprovechar el tiempo libre de los demás pasajeros para compartir la carga?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Crear una analogía desde la necesidad o el contexto: ¿</a:t>
            </a:r>
            <a:r>
              <a:rPr b="1" lang="es" sz="1200">
                <a:solidFill>
                  <a:schemeClr val="dk1"/>
                </a:solidFill>
              </a:rPr>
              <a:t>CÓMO PODRÍAMOS</a:t>
            </a:r>
            <a:r>
              <a:rPr lang="es" sz="1200"/>
              <a:t> hacer que el aeropuerto sea como un spa? ¿Como un patio de recreo?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Juega contra el desafío: ¿</a:t>
            </a:r>
            <a:r>
              <a:rPr b="1" lang="es" sz="1200">
                <a:solidFill>
                  <a:schemeClr val="dk1"/>
                </a:solidFill>
              </a:rPr>
              <a:t>CÓMO PODRÍAMOS</a:t>
            </a:r>
            <a:r>
              <a:rPr lang="es" sz="1200"/>
              <a:t> hacer del aeropuerto un lugar al que los niños quieren ir?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Cambiar </a:t>
            </a:r>
            <a:r>
              <a:rPr lang="es" sz="1200"/>
              <a:t>un status quo: ¿</a:t>
            </a:r>
            <a:r>
              <a:rPr b="1" lang="es" sz="1200">
                <a:solidFill>
                  <a:schemeClr val="dk1"/>
                </a:solidFill>
              </a:rPr>
              <a:t>CÓMO PODRÍAMOS </a:t>
            </a:r>
            <a:r>
              <a:rPr lang="es" sz="1200"/>
              <a:t>hacer que los niños juguetones y ruidosos sean menos molestos?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Romper el POV en pedazos: ¿</a:t>
            </a:r>
            <a:r>
              <a:rPr b="1" lang="es" sz="1200">
                <a:solidFill>
                  <a:schemeClr val="dk1"/>
                </a:solidFill>
              </a:rPr>
              <a:t>CÓMO PODRÍAMOS</a:t>
            </a:r>
            <a:r>
              <a:rPr lang="es" sz="1200"/>
              <a:t> entretener a los niños? ¿</a:t>
            </a:r>
            <a:r>
              <a:rPr b="1" lang="es" sz="1200">
                <a:solidFill>
                  <a:schemeClr val="dk1"/>
                </a:solidFill>
              </a:rPr>
              <a:t>CÓMO PODRÍAMOS</a:t>
            </a:r>
            <a:r>
              <a:rPr lang="es" sz="1200"/>
              <a:t> relajar a una madre? ¿</a:t>
            </a:r>
            <a:r>
              <a:rPr b="1" lang="es" sz="1200">
                <a:solidFill>
                  <a:schemeClr val="dk1"/>
                </a:solidFill>
              </a:rPr>
              <a:t>CÓMO PODRÍAMOS</a:t>
            </a:r>
            <a:r>
              <a:rPr lang="es" sz="1200"/>
              <a:t> apaciguar a los pasajeros retrasados?</a:t>
            </a:r>
            <a:endParaRPr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0488" y="152400"/>
            <a:ext cx="624301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263" y="152400"/>
            <a:ext cx="717947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8650" y="152400"/>
            <a:ext cx="6446704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5050" y="152400"/>
            <a:ext cx="711390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