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74"/>
  </p:notesMasterIdLst>
  <p:sldIdLst>
    <p:sldId id="275" r:id="rId2"/>
    <p:sldId id="2676" r:id="rId3"/>
    <p:sldId id="257" r:id="rId4"/>
    <p:sldId id="258" r:id="rId5"/>
    <p:sldId id="259" r:id="rId6"/>
    <p:sldId id="260" r:id="rId7"/>
    <p:sldId id="261" r:id="rId8"/>
    <p:sldId id="1254" r:id="rId9"/>
    <p:sldId id="2654" r:id="rId10"/>
    <p:sldId id="2665" r:id="rId11"/>
    <p:sldId id="2666" r:id="rId12"/>
    <p:sldId id="2667" r:id="rId13"/>
    <p:sldId id="2655" r:id="rId14"/>
    <p:sldId id="2656" r:id="rId15"/>
    <p:sldId id="2384" r:id="rId16"/>
    <p:sldId id="2659" r:id="rId17"/>
    <p:sldId id="262" r:id="rId18"/>
    <p:sldId id="2658" r:id="rId19"/>
    <p:sldId id="263" r:id="rId20"/>
    <p:sldId id="2670" r:id="rId21"/>
    <p:sldId id="2657" r:id="rId22"/>
    <p:sldId id="2671" r:id="rId23"/>
    <p:sldId id="2672" r:id="rId24"/>
    <p:sldId id="2674" r:id="rId25"/>
    <p:sldId id="1229" r:id="rId26"/>
    <p:sldId id="1757" r:id="rId27"/>
    <p:sldId id="1758" r:id="rId28"/>
    <p:sldId id="1299" r:id="rId29"/>
    <p:sldId id="1246" r:id="rId30"/>
    <p:sldId id="1247" r:id="rId31"/>
    <p:sldId id="1248" r:id="rId32"/>
    <p:sldId id="1244" r:id="rId33"/>
    <p:sldId id="271" r:id="rId34"/>
    <p:sldId id="2678" r:id="rId35"/>
    <p:sldId id="2680" r:id="rId36"/>
    <p:sldId id="1241" r:id="rId37"/>
    <p:sldId id="1756" r:id="rId38"/>
    <p:sldId id="2681" r:id="rId39"/>
    <p:sldId id="1240" r:id="rId40"/>
    <p:sldId id="2682" r:id="rId41"/>
    <p:sldId id="2683" r:id="rId42"/>
    <p:sldId id="1239" r:id="rId43"/>
    <p:sldId id="2374" r:id="rId44"/>
    <p:sldId id="266" r:id="rId45"/>
    <p:sldId id="267" r:id="rId46"/>
    <p:sldId id="2686" r:id="rId47"/>
    <p:sldId id="2687" r:id="rId48"/>
    <p:sldId id="2688" r:id="rId49"/>
    <p:sldId id="2689" r:id="rId50"/>
    <p:sldId id="269" r:id="rId51"/>
    <p:sldId id="1841" r:id="rId52"/>
    <p:sldId id="1842" r:id="rId53"/>
    <p:sldId id="1230" r:id="rId54"/>
    <p:sldId id="1231" r:id="rId55"/>
    <p:sldId id="2372" r:id="rId56"/>
    <p:sldId id="1251" r:id="rId57"/>
    <p:sldId id="1253" r:id="rId58"/>
    <p:sldId id="2198" r:id="rId59"/>
    <p:sldId id="1928" r:id="rId60"/>
    <p:sldId id="1929" r:id="rId61"/>
    <p:sldId id="1839" r:id="rId62"/>
    <p:sldId id="1930" r:id="rId63"/>
    <p:sldId id="1932" r:id="rId64"/>
    <p:sldId id="2684" r:id="rId65"/>
    <p:sldId id="2685" r:id="rId66"/>
    <p:sldId id="2679" r:id="rId67"/>
    <p:sldId id="272" r:id="rId68"/>
    <p:sldId id="273" r:id="rId69"/>
    <p:sldId id="274" r:id="rId70"/>
    <p:sldId id="1794" r:id="rId71"/>
    <p:sldId id="2673" r:id="rId72"/>
    <p:sldId id="2675" r:id="rId7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75"/>
      <p:bold r:id="rId76"/>
      <p:italic r:id="rId77"/>
      <p:boldItalic r:id="rId78"/>
    </p:embeddedFont>
    <p:embeddedFont>
      <p:font typeface="Impact" panose="020B0806030902050204" pitchFamily="34" charset="0"/>
      <p:regular r:id="rId79"/>
    </p:embeddedFont>
    <p:embeddedFont>
      <p:font typeface="Proxima Nova" panose="020B0604020202020204" charset="0"/>
      <p:regular r:id="rId80"/>
      <p:bold r:id="rId81"/>
      <p:italic r:id="rId82"/>
      <p:boldItalic r:id="rId83"/>
    </p:embeddedFont>
    <p:embeddedFont>
      <p:font typeface="Proxima Nova Extrabold" panose="020B0604020202020204" charset="0"/>
      <p:bold r:id="rId84"/>
    </p:embeddedFont>
    <p:embeddedFont>
      <p:font typeface="Proxima Nova Semibold" panose="020B0604020202020204" charset="0"/>
      <p:regular r:id="rId85"/>
      <p:bold r:id="rId86"/>
      <p:boldItalic r:id="rId8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ia Cecilia Reyes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2D3E367-74B5-4406-920D-80C4735C2695}">
  <a:tblStyle styleId="{B2D3E367-74B5-4406-920D-80C4735C269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79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10.fntdata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6.fntdata"/><Relationship Id="rId85" Type="http://schemas.openxmlformats.org/officeDocument/2006/relationships/font" Target="fonts/font1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88" Type="http://schemas.openxmlformats.org/officeDocument/2006/relationships/commentAuthors" Target="commentAuthors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2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13.fntdata"/><Relationship Id="rId61" Type="http://schemas.openxmlformats.org/officeDocument/2006/relationships/slide" Target="slides/slide60.xml"/><Relationship Id="rId82" Type="http://schemas.openxmlformats.org/officeDocument/2006/relationships/font" Target="fonts/font8.fntdata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fee3f882e8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fee3f882e8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1865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1855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fee3f882e8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fee3f882e8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ee3f882e8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ee3f882e8_0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fee3f882e8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fee3f882e8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fee3f882e8_0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fee3f882e8_0_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fee3f882e8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fee3f882e8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fee3f882e8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fee3f882e8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38225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fee3f882e8_0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fee3f882e8_0_2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61582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fee3f882e8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fee3f882e8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7953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fee3f882e8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fee3f882e8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1865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fee3f882e8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fee3f882e8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07752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fee3f882e8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fee3f882e8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7703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fee3f882e8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fee3f882e8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19648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fee3f882e8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fee3f882e8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65719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fee3f882e8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fee3f882e8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16673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fee3f882e8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fee3f882e8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fee3f882e8_0_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fee3f882e8_0_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65117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fee3f882e8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fee3f882e8_0_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fee3f882e8_0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fee3f882e8_0_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fee3f882e8_0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fee3f882e8_0_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11719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fee3f882e8_0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fee3f882e8_0_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07100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fee3f882e8_0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fee3f882e8_0_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3939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fee3f882e8_0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fee3f882e8_0_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04667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fee3f882e8_0_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fee3f882e8_0_3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fee3f882e8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fee3f882e8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38580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fee3f882e8_0_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fee3f882e8_0_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fee3f882e8_0_5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fee3f882e8_0_5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fee3f882e8_0_5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fee3f882e8_0_5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fee3f882e8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fee3f882e8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71548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7402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AUTOLAYOUT_1"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">
  <p:cSld name="AUTOLAYOUT_4">
    <p:bg>
      <p:bgPr>
        <a:solidFill>
          <a:srgbClr val="FFFFFF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8E2A2B-9DA5-4E12-B4AD-BD6BC13E1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4F10F-9A21-438D-AEA7-25EB22AB4C02}" type="datetimeFigureOut">
              <a:rPr lang="es-CO" altLang="es-CO"/>
              <a:pPr>
                <a:defRPr/>
              </a:pPr>
              <a:t>19/09/2022</a:t>
            </a:fld>
            <a:endParaRPr lang="es-CO" alt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43A5A6-CD45-4CE2-9F2A-19C89339A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7A73C3-31DE-4971-A0AE-D8F53D49E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B68A4-0399-484A-BDB6-12F3A2B44E9F}" type="slidenum">
              <a:rPr lang="es-CO" altLang="es-CO"/>
              <a:pPr>
                <a:defRPr/>
              </a:pPr>
              <a:t>‹Nº›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1219429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  <p:sldLayoutId id="2147483663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TallerRealMixInmersiv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instagram.com/alejandroangelt" TargetMode="External"/><Relationship Id="rId3" Type="http://schemas.openxmlformats.org/officeDocument/2006/relationships/hyperlink" Target="mailto:mariaceciliareyesr@gmail.com" TargetMode="External"/><Relationship Id="rId7" Type="http://schemas.openxmlformats.org/officeDocument/2006/relationships/hyperlink" Target="http://twitter.com/alejandroange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alejandro@armadillomedia.tv" TargetMode="External"/><Relationship Id="rId5" Type="http://schemas.openxmlformats.org/officeDocument/2006/relationships/hyperlink" Target="https://www.linkedin.com/in/xehreyes/" TargetMode="External"/><Relationship Id="rId4" Type="http://schemas.openxmlformats.org/officeDocument/2006/relationships/hyperlink" Target="https://www.instagram.com/xehreyes/" TargetMode="External"/><Relationship Id="rId9" Type="http://schemas.openxmlformats.org/officeDocument/2006/relationships/hyperlink" Target="https://www.linkedin.com/in/alejandroangel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xehreyes.net" TargetMode="External"/><Relationship Id="rId4" Type="http://schemas.openxmlformats.org/officeDocument/2006/relationships/hyperlink" Target="http://www.indcor.eu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armadillomedia.tv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hyperlink" Target="http://narrarelfuturo.com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youtube.com/watch?v=RM36dPjGXuk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youtube.com/watch?v=RM36dPjGXuk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youtube.com/watch?v=RM36dPjGXuk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M36dPjGXu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www.ted.com/talks/chris_milk_the_birth_of_virtual_reality_as_an_art_form?referrer=playlist-10_years_of_ted_talks#t-754411" TargetMode="Externa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youtube.com/watch?v=VgCPMkNlkSI" TargetMode="Externa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youtube.com/watch?v=VgCPMkNlkSI" TargetMode="Externa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www.facebook.com/alejandro.angel.torres/posts/10155774267186482" TargetMode="Externa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theguardian.com/world/ng-interactive/2016/apr/27/6x9-a-virtual-experience-of-solitary-confinement" TargetMode="Externa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www.youtube.com/watch?v=odcsxUbVyZA" TargetMode="Externa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www.youtube.com/watch?v=_z2pCNMtU8k" TargetMode="Externa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s://www.youtube.com/watch?v=mUosdCQsMkM" TargetMode="External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www.youtube.com/watch?v=ecavbpCuvkI" TargetMode="Externa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www.youtube.com/watch?v=vH058XQmR38" TargetMode="Externa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www.nytimes.com/video/360-video" TargetMode="External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www.youtube.com/watch?v=digE62wpHOk" TargetMode="External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hyperlink" Target="https://www.youtube.com/watch?v=3DgvJ1ecXG8&amp;list=PL6Dwadq5g2_w5Zq6jfNZ2Js4D30keIloh" TargetMode="External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hyperlink" Target="http://www.milliondollarhomepage.com/" TargetMode="External"/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mailto:mariaceciliareyesr@gmail.com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alejandro@armadillomedia.t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1"/>
          <p:cNvSpPr txBox="1">
            <a:spLocks noGrp="1"/>
          </p:cNvSpPr>
          <p:nvPr>
            <p:ph type="title"/>
          </p:nvPr>
        </p:nvSpPr>
        <p:spPr>
          <a:xfrm>
            <a:off x="5475766" y="1551230"/>
            <a:ext cx="3317360" cy="22621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O" altLang="es-CO" sz="3500" b="1" dirty="0">
                <a:latin typeface="Impact" panose="020B0806030902050204" pitchFamily="34" charset="0"/>
              </a:rPr>
              <a:t>Descarga la presentación y navégala</a:t>
            </a:r>
            <a:br>
              <a:rPr lang="es-CO" altLang="es-CO" sz="3500" b="1" dirty="0">
                <a:latin typeface="Impact" panose="020B0806030902050204" pitchFamily="34" charset="0"/>
              </a:rPr>
            </a:br>
            <a:r>
              <a:rPr lang="es-CO" altLang="es-CO" sz="1500" b="1" dirty="0">
                <a:latin typeface="Proxima Nova" panose="020B0604020202020204" charset="0"/>
                <a:hlinkClick r:id="rId3"/>
              </a:rPr>
              <a:t>https://bit.ly/TallerRealMixInmersivo</a:t>
            </a:r>
            <a:br>
              <a:rPr lang="es-CO" altLang="es-CO" sz="1500" b="1" dirty="0">
                <a:latin typeface="Proxima Nova" panose="020B0604020202020204" charset="0"/>
              </a:rPr>
            </a:br>
            <a:endParaRPr lang="es-CO" altLang="es-CO" sz="1500" b="1" dirty="0">
              <a:latin typeface="Proxima Nova" panose="020B0604020202020204" charset="0"/>
              <a:cs typeface="Arial" panose="020B0604020202020204" pitchFamily="34" charset="0"/>
            </a:endParaRPr>
          </a:p>
        </p:txBody>
      </p:sp>
      <p:pic>
        <p:nvPicPr>
          <p:cNvPr id="3" name="Imagen 2" descr="Código QR&#10;&#10;Descripción generada automáticamente">
            <a:extLst>
              <a:ext uri="{FF2B5EF4-FFF2-40B4-BE49-F238E27FC236}">
                <a16:creationId xmlns:a16="http://schemas.microsoft.com/office/drawing/2014/main" id="{E14CD759-E481-4A47-8C8D-10EBDD3AC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372" y="133350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570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/>
          <p:nvPr/>
        </p:nvSpPr>
        <p:spPr>
          <a:xfrm>
            <a:off x="2651225" y="579450"/>
            <a:ext cx="3824100" cy="3859800"/>
          </a:xfrm>
          <a:prstGeom prst="ellipse">
            <a:avLst/>
          </a:prstGeom>
          <a:gradFill>
            <a:gsLst>
              <a:gs pos="0">
                <a:srgbClr val="F5FF83"/>
              </a:gs>
              <a:gs pos="100000">
                <a:srgbClr val="E3F60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428750" dist="742950" dir="18960000" algn="bl" rotWithShape="0">
              <a:schemeClr val="accent6">
                <a:alpha val="47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ctrTitle"/>
          </p:nvPr>
        </p:nvSpPr>
        <p:spPr>
          <a:xfrm>
            <a:off x="531900" y="1849050"/>
            <a:ext cx="4622400" cy="132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60" b="1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Estrategias Narrativas y de Producción para Contenidos Inmersivos</a:t>
            </a:r>
            <a:endParaRPr sz="2460" b="1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5" name="Google Shape;65;p16"/>
          <p:cNvSpPr txBox="1"/>
          <p:nvPr/>
        </p:nvSpPr>
        <p:spPr>
          <a:xfrm>
            <a:off x="531900" y="396075"/>
            <a:ext cx="1697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19-23 Septiembre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Festival RealMix 2022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6" name="Google Shape;66;p16"/>
          <p:cNvSpPr txBox="1"/>
          <p:nvPr/>
        </p:nvSpPr>
        <p:spPr>
          <a:xfrm>
            <a:off x="4300375" y="4011450"/>
            <a:ext cx="2174950" cy="984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latin typeface="Proxima Nova"/>
                <a:ea typeface="Proxima Nova"/>
                <a:cs typeface="Proxima Nova"/>
                <a:sym typeface="Proxima Nova"/>
              </a:rPr>
              <a:t>María Cecilia Reyes, PhD</a:t>
            </a:r>
            <a:endParaRPr sz="1200" b="1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Investigadora y Creadora de Narrativas Inmersivas e Interactivas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" dirty="0"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mariaceciliareyesr@gmail.com</a:t>
            </a: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s-CO" sz="1000" dirty="0"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Instagram</a:t>
            </a:r>
            <a:r>
              <a:rPr lang="es-CO" sz="1000" dirty="0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s-CO" sz="1000" dirty="0">
                <a:latin typeface="Proxima Nova"/>
                <a:ea typeface="Proxima Nova"/>
                <a:cs typeface="Proxima Nova"/>
                <a:sym typeface="Proxima Nova"/>
                <a:hlinkClick r:id="rId5"/>
              </a:rPr>
              <a:t>- Linkedin </a:t>
            </a:r>
            <a:endParaRPr lang="es-CO" sz="1000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7" name="Google Shape;67;p16"/>
          <p:cNvSpPr txBox="1"/>
          <p:nvPr/>
        </p:nvSpPr>
        <p:spPr>
          <a:xfrm>
            <a:off x="6897250" y="4011450"/>
            <a:ext cx="1912500" cy="984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latin typeface="Proxima Nova"/>
                <a:ea typeface="Proxima Nova"/>
                <a:cs typeface="Proxima Nova"/>
                <a:sym typeface="Proxima Nova"/>
              </a:rPr>
              <a:t>Alejandro Ángel Torres</a:t>
            </a:r>
            <a:endParaRPr sz="1200" b="1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Director y Productor: Cine, Audiovisual &amp; New Media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  <a:hlinkClick r:id="rId6"/>
              </a:rPr>
              <a:t>alejandro@armadillomedia.tv</a:t>
            </a:r>
            <a:endParaRPr lang="en" sz="10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  <a:hlinkClick r:id="rId7"/>
              </a:rPr>
              <a:t>Twitter </a:t>
            </a: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–</a:t>
            </a: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  <a:hlinkClick r:id="rId8"/>
              </a:rPr>
              <a:t> Instagram </a:t>
            </a: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- </a:t>
            </a: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  <a:hlinkClick r:id="rId9"/>
              </a:rPr>
              <a:t>Linkedin</a:t>
            </a: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474532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/>
          <p:nvPr/>
        </p:nvSpPr>
        <p:spPr>
          <a:xfrm>
            <a:off x="362550" y="1885500"/>
            <a:ext cx="1359600" cy="1372500"/>
          </a:xfrm>
          <a:prstGeom prst="ellipse">
            <a:avLst/>
          </a:prstGeom>
          <a:gradFill>
            <a:gsLst>
              <a:gs pos="0">
                <a:srgbClr val="F5FF83"/>
              </a:gs>
              <a:gs pos="100000">
                <a:srgbClr val="E3F60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428750" dist="742950" dir="18960000" algn="bl" rotWithShape="0">
              <a:schemeClr val="accent6">
                <a:alpha val="47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579125" y="2285400"/>
            <a:ext cx="255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 Semibold"/>
                <a:ea typeface="Proxima Nova Semibold"/>
                <a:cs typeface="Proxima Nova Semibold"/>
                <a:sym typeface="Proxima Nova Semibold"/>
              </a:rPr>
              <a:t>Sobre el Taller</a:t>
            </a:r>
            <a:endParaRPr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4457100" y="1689000"/>
            <a:ext cx="4072200" cy="22552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roxima Nova"/>
              <a:buChar char="●"/>
            </a:pPr>
            <a:r>
              <a:rPr lang="en" sz="13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Técnicas para comprender y diseñar narrativas inmersivas e interactivas en fase de escritura de guión</a:t>
            </a:r>
            <a:endParaRPr sz="13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roxima Nova"/>
              <a:buChar char="●"/>
            </a:pPr>
            <a:r>
              <a:rPr lang="en" sz="13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Estrategias e instrumentos para llevar un proyecto de la idea a la realidad, desde fundraising y creación de comunidad hasta la circulación y distribución de los proyectos pasando por producción de impacto y expansión de contenidos. </a:t>
            </a:r>
            <a:endParaRPr sz="13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/>
          <p:nvPr/>
        </p:nvSpPr>
        <p:spPr>
          <a:xfrm>
            <a:off x="362550" y="1885500"/>
            <a:ext cx="1359600" cy="1372500"/>
          </a:xfrm>
          <a:prstGeom prst="ellipse">
            <a:avLst/>
          </a:prstGeom>
          <a:gradFill>
            <a:gsLst>
              <a:gs pos="0">
                <a:srgbClr val="F5FF83"/>
              </a:gs>
              <a:gs pos="100000">
                <a:srgbClr val="E3F60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428750" dist="742950" dir="18960000" algn="bl" rotWithShape="0">
              <a:schemeClr val="accent6">
                <a:alpha val="47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579125" y="2285400"/>
            <a:ext cx="255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 Semibold"/>
                <a:ea typeface="Proxima Nova Semibold"/>
                <a:cs typeface="Proxima Nova Semibold"/>
                <a:sym typeface="Proxima Nova Semibold"/>
              </a:rPr>
              <a:t>Agenda</a:t>
            </a:r>
            <a:endParaRPr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graphicFrame>
        <p:nvGraphicFramePr>
          <p:cNvPr id="81" name="Google Shape;81;p18"/>
          <p:cNvGraphicFramePr/>
          <p:nvPr>
            <p:extLst>
              <p:ext uri="{D42A27DB-BD31-4B8C-83A1-F6EECF244321}">
                <p14:modId xmlns:p14="http://schemas.microsoft.com/office/powerpoint/2010/main" val="2505609505"/>
              </p:ext>
            </p:extLst>
          </p:nvPr>
        </p:nvGraphicFramePr>
        <p:xfrm>
          <a:off x="2710323" y="285825"/>
          <a:ext cx="6071127" cy="4571850"/>
        </p:xfrm>
        <a:graphic>
          <a:graphicData uri="http://schemas.openxmlformats.org/drawingml/2006/table">
            <a:tbl>
              <a:tblPr>
                <a:noFill/>
                <a:tableStyleId>{B2D3E367-74B5-4406-920D-80C4735C2695}</a:tableStyleId>
              </a:tblPr>
              <a:tblGrid>
                <a:gridCol w="1961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0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2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Lunes 19.09 / 10-12 AM</a:t>
                      </a:r>
                      <a:endParaRPr sz="15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Introducción a las Narrativas Inmersivas e Interactivas, socialización del taller. A cargo de: Alejandro &amp; María Cecilia</a:t>
                      </a:r>
                      <a:endParaRPr sz="15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83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Martes 20.09 / 10-12 AM</a:t>
                      </a:r>
                      <a:endParaRPr sz="15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Introducción a las Experiencias Narrativas Inmersivas e Interactivas</a:t>
                      </a:r>
                      <a:endParaRPr sz="1500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 dirty="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 cargo de: María Cecilia Reyes</a:t>
                      </a:r>
                      <a:endParaRPr sz="1500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33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Miércoles 21.09 / 10-12 AM</a:t>
                      </a:r>
                      <a:endParaRPr sz="1500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 dirty="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Pistas para desarrollar y producir proyectos de nuevos medios y narrativas inmersivas. A cargo de: Alejandro Angel</a:t>
                      </a:r>
                      <a:endParaRPr sz="1500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83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Jueves 22.09 / 10-12 AM</a:t>
                      </a:r>
                      <a:endParaRPr sz="15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 dirty="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Pistas para distribuir, circular y generar comunidad para proyectos de nuevos medios y narrativas inmersivas. A cargo de: Alejandro Angel</a:t>
                      </a:r>
                      <a:endParaRPr sz="1500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2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Viernes 23.09 / 11 AM - 1 PM</a:t>
                      </a:r>
                      <a:endParaRPr sz="15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dirty="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Guión y Storyboarding para Narrativas Inmersivas e Interactivas. </a:t>
                      </a:r>
                      <a:endParaRPr sz="1500" dirty="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 dirty="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 cargo de: María Cecilia Reyes</a:t>
                      </a:r>
                      <a:endParaRPr sz="1500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/>
          <p:nvPr/>
        </p:nvSpPr>
        <p:spPr>
          <a:xfrm>
            <a:off x="362550" y="1885500"/>
            <a:ext cx="1359600" cy="1372500"/>
          </a:xfrm>
          <a:prstGeom prst="ellipse">
            <a:avLst/>
          </a:prstGeom>
          <a:gradFill>
            <a:gsLst>
              <a:gs pos="0">
                <a:srgbClr val="F5FF83"/>
              </a:gs>
              <a:gs pos="100000">
                <a:srgbClr val="E3F60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428750" dist="742950" dir="18960000" algn="bl" rotWithShape="0">
              <a:schemeClr val="accent6">
                <a:alpha val="47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title"/>
          </p:nvPr>
        </p:nvSpPr>
        <p:spPr>
          <a:xfrm>
            <a:off x="472125" y="2308500"/>
            <a:ext cx="3093600" cy="4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20" b="1">
                <a:latin typeface="Proxima Nova"/>
                <a:ea typeface="Proxima Nova"/>
                <a:cs typeface="Proxima Nova"/>
                <a:sym typeface="Proxima Nova"/>
              </a:rPr>
              <a:t>Sobre Nosotros…</a:t>
            </a:r>
            <a:endParaRPr sz="2020"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8" name="Google Shape;8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430650"/>
            <a:ext cx="2419350" cy="24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9"/>
          <p:cNvSpPr txBox="1"/>
          <p:nvPr/>
        </p:nvSpPr>
        <p:spPr>
          <a:xfrm>
            <a:off x="4572000" y="3375300"/>
            <a:ext cx="38421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Doctora en Humanidades Digitales de la Universidad de Génova, y en Comunicación de la Universidad del Norte. Artista y académica multidisciplinar y multi-realidad. Guionista y montajista del documental Nijolė (2018). Artista en Residencia Schloss Solitude Akademie 2021. Virtual Networking manager de la COST Action “Diseño de Narrativas Interactivas para la Representación de la Complejidad” (</a:t>
            </a:r>
            <a:r>
              <a:rPr lang="en" sz="10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www.indcor.eu</a:t>
            </a: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).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accent5"/>
                </a:solidFill>
                <a:latin typeface="Proxima Nova"/>
                <a:ea typeface="Proxima Nova"/>
                <a:cs typeface="Proxima Nova"/>
                <a:sym typeface="Proxima Nov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www.xehreyes.net</a:t>
            </a: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0" name="Google Shape;90;p19"/>
          <p:cNvSpPr txBox="1"/>
          <p:nvPr/>
        </p:nvSpPr>
        <p:spPr>
          <a:xfrm>
            <a:off x="4572000" y="3006000"/>
            <a:ext cx="2094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Proxima Nova"/>
                <a:ea typeface="Proxima Nova"/>
                <a:cs typeface="Proxima Nova"/>
                <a:sym typeface="Proxima Nova"/>
              </a:rPr>
              <a:t>María Cecilia Reyes, Phd</a:t>
            </a:r>
            <a:endParaRPr sz="1200" b="1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/>
          <p:nvPr/>
        </p:nvSpPr>
        <p:spPr>
          <a:xfrm>
            <a:off x="362550" y="1885500"/>
            <a:ext cx="1359600" cy="1372500"/>
          </a:xfrm>
          <a:prstGeom prst="ellipse">
            <a:avLst/>
          </a:prstGeom>
          <a:gradFill>
            <a:gsLst>
              <a:gs pos="0">
                <a:srgbClr val="F5FF83"/>
              </a:gs>
              <a:gs pos="100000">
                <a:srgbClr val="E3F60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428750" dist="742950" dir="18960000" algn="bl" rotWithShape="0">
              <a:schemeClr val="accent6">
                <a:alpha val="47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472125" y="2308500"/>
            <a:ext cx="3093600" cy="4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20" b="1">
                <a:latin typeface="Proxima Nova"/>
                <a:ea typeface="Proxima Nova"/>
                <a:cs typeface="Proxima Nova"/>
                <a:sym typeface="Proxima Nova"/>
              </a:rPr>
              <a:t>Sobre Nosotros…</a:t>
            </a:r>
            <a:endParaRPr sz="2020"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8" name="Google Shape;98;p20"/>
          <p:cNvSpPr txBox="1"/>
          <p:nvPr/>
        </p:nvSpPr>
        <p:spPr>
          <a:xfrm>
            <a:off x="3565725" y="3419850"/>
            <a:ext cx="4993484" cy="172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Director, Productor y Curador de Nuevos Medios, Cine y TV con más de 17 años de experiencia profesional entre España y Colombia. Es Fundador y Productor Ejecutivo de Armadillo: New Media &amp; Films, Director de #NarrarElFuturo: Festival de Cine &amp; Nuevos Medios en Bogotá y Profesor Asociado y Director del CinemaLab del Área de Cinematografía de la Universidad Jorge Tadeo Lozano de Bogotá. En la actualidad produce “Todas Las Flores” y produce y co-dirige “Manos de Luz”. Recientemente dirigió “Chakero”, “Muerte Lenta” y "Habitantes de Babel" y produjo “Granada: Relato de un Perdón”. Ha </a:t>
            </a:r>
            <a:r>
              <a:rPr lang="es-ES" sz="1000" dirty="0">
                <a:latin typeface="Calibri" panose="020F0502020204030204" pitchFamily="34" charset="0"/>
              </a:rPr>
              <a:t>dirigido 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los Laboratorios de experimentación Uni5TV (Uninorte), CrossmediaLab y CinemaLab (UTADEO), #NewMediaLab y #HackathonVR360 (#NarrarElFuturo) y Cineastas360 (Facebook Colombia &amp; CDI) 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3"/>
              </a:rPr>
              <a:t>http://armadillomedia.tv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– 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4"/>
              </a:rPr>
              <a:t>http://narrarelfuturo.com</a:t>
            </a:r>
            <a:r>
              <a:rPr lang="es-ES" sz="1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9" name="Google Shape;99;p20"/>
          <p:cNvSpPr txBox="1"/>
          <p:nvPr/>
        </p:nvSpPr>
        <p:spPr>
          <a:xfrm>
            <a:off x="3565725" y="3050550"/>
            <a:ext cx="305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latin typeface="Proxima Nova"/>
                <a:ea typeface="Proxima Nova"/>
                <a:cs typeface="Proxima Nova"/>
                <a:sym typeface="Proxima Nova"/>
              </a:rPr>
              <a:t>Alejandro Ángel Torres</a:t>
            </a:r>
            <a:endParaRPr sz="1200" b="1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" name="Imagen 2" descr="Hombre con barba y bigote sonriendo&#10;&#10;Descripción generada automáticamente">
            <a:extLst>
              <a:ext uri="{FF2B5EF4-FFF2-40B4-BE49-F238E27FC236}">
                <a16:creationId xmlns:a16="http://schemas.microsoft.com/office/drawing/2014/main" id="{9625BF31-8901-439E-95F7-E91ED92025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5300" y="281411"/>
            <a:ext cx="2298677" cy="276913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/>
          <p:nvPr/>
        </p:nvSpPr>
        <p:spPr>
          <a:xfrm>
            <a:off x="3287700" y="1275300"/>
            <a:ext cx="2568600" cy="2592900"/>
          </a:xfrm>
          <a:prstGeom prst="ellipse">
            <a:avLst/>
          </a:prstGeom>
          <a:gradFill>
            <a:gsLst>
              <a:gs pos="0">
                <a:srgbClr val="F5FF83"/>
              </a:gs>
              <a:gs pos="100000">
                <a:srgbClr val="E3F60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reflection stA="37000" endPos="91000" dist="24765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title"/>
          </p:nvPr>
        </p:nvSpPr>
        <p:spPr>
          <a:xfrm>
            <a:off x="2592900" y="2323950"/>
            <a:ext cx="3958200" cy="4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20" b="1">
                <a:latin typeface="Proxima Nova"/>
                <a:ea typeface="Proxima Nova"/>
                <a:cs typeface="Proxima Nova"/>
                <a:sym typeface="Proxima Nova"/>
              </a:rPr>
              <a:t>Y en estas andábamos en 2017</a:t>
            </a:r>
            <a:endParaRPr sz="2020" b="1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9282" name="Imagen 1">
            <a:hlinkClick r:id="rId2"/>
            <a:extLst>
              <a:ext uri="{FF2B5EF4-FFF2-40B4-BE49-F238E27FC236}">
                <a16:creationId xmlns:a16="http://schemas.microsoft.com/office/drawing/2014/main" id="{349204C6-603D-48C1-A50C-77FE822F0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769" y="-148828"/>
            <a:ext cx="9144000" cy="609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0306" name="Imagen 1">
            <a:hlinkClick r:id="rId2"/>
            <a:extLst>
              <a:ext uri="{FF2B5EF4-FFF2-40B4-BE49-F238E27FC236}">
                <a16:creationId xmlns:a16="http://schemas.microsoft.com/office/drawing/2014/main" id="{08E32D2E-E03F-4702-A620-AD9B4D66C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5" y="-779860"/>
            <a:ext cx="9144000" cy="609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par de personas de pie&#10;&#10;Descripción generada automáticamente con confianza baja">
            <a:extLst>
              <a:ext uri="{FF2B5EF4-FFF2-40B4-BE49-F238E27FC236}">
                <a16:creationId xmlns:a16="http://schemas.microsoft.com/office/drawing/2014/main" id="{34A29D87-C08F-426B-8C34-CA2C23E3D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09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49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con paraguas en mano&#10;&#10;Descripción generada automáticamente">
            <a:extLst>
              <a:ext uri="{FF2B5EF4-FFF2-40B4-BE49-F238E27FC236}">
                <a16:creationId xmlns:a16="http://schemas.microsoft.com/office/drawing/2014/main" id="{4565AB69-0DE6-4BDE-9209-2E8E7FF62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51012"/>
            <a:ext cx="9144000" cy="609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613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animal, exterior, parado, café&#10;&#10;Descripción generada automáticamente">
            <a:extLst>
              <a:ext uri="{FF2B5EF4-FFF2-40B4-BE49-F238E27FC236}">
                <a16:creationId xmlns:a16="http://schemas.microsoft.com/office/drawing/2014/main" id="{69F2D04C-76BE-47F3-B762-59D0B6EE4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9456" y="-832874"/>
            <a:ext cx="9363456" cy="624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36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330" name="Imagen 1">
            <a:hlinkClick r:id="rId2"/>
            <a:extLst>
              <a:ext uri="{FF2B5EF4-FFF2-40B4-BE49-F238E27FC236}">
                <a16:creationId xmlns:a16="http://schemas.microsoft.com/office/drawing/2014/main" id="{9BFC3D4B-3628-48C3-92D5-1134A97008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779" y="-565547"/>
            <a:ext cx="9202341" cy="613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354" name="Imagen 1">
            <a:extLst>
              <a:ext uri="{FF2B5EF4-FFF2-40B4-BE49-F238E27FC236}">
                <a16:creationId xmlns:a16="http://schemas.microsoft.com/office/drawing/2014/main" id="{5D932E15-3FB7-407B-8A62-37DAEDCEE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3378" name="Imagen 2">
            <a:extLst>
              <a:ext uri="{FF2B5EF4-FFF2-40B4-BE49-F238E27FC236}">
                <a16:creationId xmlns:a16="http://schemas.microsoft.com/office/drawing/2014/main" id="{71AC42AD-7AC0-4C72-9BDE-FF2A43DF1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1310"/>
            <a:ext cx="9144000" cy="609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exterior, hombre, sostener, parado&#10;&#10;Descripción generada automáticamente">
            <a:hlinkClick r:id="rId3"/>
            <a:extLst>
              <a:ext uri="{FF2B5EF4-FFF2-40B4-BE49-F238E27FC236}">
                <a16:creationId xmlns:a16="http://schemas.microsoft.com/office/drawing/2014/main" id="{68309313-CF87-4B85-8943-1634BF1BC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9144000" cy="516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109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/>
          <p:nvPr/>
        </p:nvSpPr>
        <p:spPr>
          <a:xfrm>
            <a:off x="3576150" y="561150"/>
            <a:ext cx="1991700" cy="2010600"/>
          </a:xfrm>
          <a:prstGeom prst="ellipse">
            <a:avLst/>
          </a:prstGeom>
          <a:gradFill>
            <a:gsLst>
              <a:gs pos="0">
                <a:srgbClr val="F5FF83"/>
              </a:gs>
              <a:gs pos="100000">
                <a:srgbClr val="E3F60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reflection stA="50000" dist="24765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2" name="Google Shape;11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28738"/>
            <a:ext cx="8839200" cy="2486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34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41130" cy="54811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3055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6492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64761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a persona frente a una mesa con un celular en la mano&#10;&#10;Descripción generada automáticamente con confianza baja">
            <a:extLst>
              <a:ext uri="{FF2B5EF4-FFF2-40B4-BE49-F238E27FC236}">
                <a16:creationId xmlns:a16="http://schemas.microsoft.com/office/drawing/2014/main" id="{E2D7D7B2-F71D-42A2-9A7B-AC51830CB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"/>
            <a:ext cx="940525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734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1590" y="0"/>
            <a:ext cx="677799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9114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par de personas de pie&#10;&#10;Descripción generada automáticamente con confianza media">
            <a:extLst>
              <a:ext uri="{FF2B5EF4-FFF2-40B4-BE49-F238E27FC236}">
                <a16:creationId xmlns:a16="http://schemas.microsoft.com/office/drawing/2014/main" id="{F7D6C544-6FC5-468F-BF6C-25279623E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07129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1633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Persona con un celular en la mano&#10;&#10;Descripción generada automáticamente con confianza media">
            <a:extLst>
              <a:ext uri="{FF2B5EF4-FFF2-40B4-BE49-F238E27FC236}">
                <a16:creationId xmlns:a16="http://schemas.microsoft.com/office/drawing/2014/main" id="{641600AE-6259-4B09-83F4-862CB28DB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739" y="0"/>
            <a:ext cx="612625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12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/>
          <p:nvPr/>
        </p:nvSpPr>
        <p:spPr>
          <a:xfrm>
            <a:off x="2392326" y="276446"/>
            <a:ext cx="4080663" cy="3868200"/>
          </a:xfrm>
          <a:prstGeom prst="ellipse">
            <a:avLst/>
          </a:prstGeom>
          <a:gradFill>
            <a:gsLst>
              <a:gs pos="0">
                <a:srgbClr val="F5FF83"/>
              </a:gs>
              <a:gs pos="100000">
                <a:srgbClr val="E3F60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reflection stA="37000" endPos="91000" dist="24765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title"/>
          </p:nvPr>
        </p:nvSpPr>
        <p:spPr>
          <a:xfrm>
            <a:off x="270010" y="1190021"/>
            <a:ext cx="8325293" cy="29546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CO" altLang="es-CO" sz="6000" i="1" dirty="0">
                <a:latin typeface="Proxima Nova" panose="020B0604020202020204" charset="0"/>
              </a:rPr>
              <a:t>Los espectadores no quieren </a:t>
            </a:r>
            <a:r>
              <a:rPr lang="es-CO" altLang="es-CO" sz="6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" panose="020B0604020202020204" charset="0"/>
              </a:rPr>
              <a:t>información </a:t>
            </a:r>
            <a:r>
              <a:rPr lang="es-CO" altLang="es-CO" sz="6000" i="1" dirty="0">
                <a:latin typeface="Proxima Nova" panose="020B0604020202020204" charset="0"/>
              </a:rPr>
              <a:t>sino </a:t>
            </a:r>
            <a:r>
              <a:rPr lang="es-CO" altLang="es-CO" sz="6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" panose="020B0604020202020204" charset="0"/>
              </a:rPr>
              <a:t>experiencias¡</a:t>
            </a:r>
            <a:endParaRPr sz="6000" b="1" dirty="0">
              <a:solidFill>
                <a:schemeClr val="tx1"/>
              </a:solidFill>
              <a:latin typeface="Proxima Nova" panose="020B0604020202020204" charset="0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33085188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9586" name="Imagen 1">
            <a:hlinkClick r:id="rId2"/>
            <a:extLst>
              <a:ext uri="{FF2B5EF4-FFF2-40B4-BE49-F238E27FC236}">
                <a16:creationId xmlns:a16="http://schemas.microsoft.com/office/drawing/2014/main" id="{0F6215E9-4010-4B8C-88BA-D1C15CDF7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6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706" name="Imagen 2">
            <a:hlinkClick r:id="rId2"/>
            <a:extLst>
              <a:ext uri="{FF2B5EF4-FFF2-40B4-BE49-F238E27FC236}">
                <a16:creationId xmlns:a16="http://schemas.microsoft.com/office/drawing/2014/main" id="{BE156D87-EC31-4BE8-8059-06B18A8A8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0" y="0"/>
            <a:ext cx="910828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49605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730" name="Imagen 1">
            <a:hlinkClick r:id="rId2"/>
            <a:extLst>
              <a:ext uri="{FF2B5EF4-FFF2-40B4-BE49-F238E27FC236}">
                <a16:creationId xmlns:a16="http://schemas.microsoft.com/office/drawing/2014/main" id="{A6622274-C208-4C0D-BF14-64FA64607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0" y="0"/>
            <a:ext cx="910828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8372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7954" name="Imagen 2">
            <a:hlinkClick r:id="rId2"/>
            <a:extLst>
              <a:ext uri="{FF2B5EF4-FFF2-40B4-BE49-F238E27FC236}">
                <a16:creationId xmlns:a16="http://schemas.microsoft.com/office/drawing/2014/main" id="{74F3CBD9-429C-4D37-A722-5B1F66DA32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87379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7955" name="Imagen 3">
            <a:hlinkClick r:id="rId2"/>
            <a:extLst>
              <a:ext uri="{FF2B5EF4-FFF2-40B4-BE49-F238E27FC236}">
                <a16:creationId xmlns:a16="http://schemas.microsoft.com/office/drawing/2014/main" id="{C4934108-F8F4-41AB-9910-866CD0768C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244" y="0"/>
            <a:ext cx="6442472" cy="874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610" name="Imagen 1">
            <a:extLst>
              <a:ext uri="{FF2B5EF4-FFF2-40B4-BE49-F238E27FC236}">
                <a16:creationId xmlns:a16="http://schemas.microsoft.com/office/drawing/2014/main" id="{98ACC53F-C7A8-4C2D-9BE5-1421BC8267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6460"/>
            <a:ext cx="9144000" cy="627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634" name="Imagen 2">
            <a:extLst>
              <a:ext uri="{FF2B5EF4-FFF2-40B4-BE49-F238E27FC236}">
                <a16:creationId xmlns:a16="http://schemas.microsoft.com/office/drawing/2014/main" id="{4DAAC58C-2267-49CC-A475-69577E9656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84572"/>
            <a:ext cx="9328547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658" name="Imagen 1">
            <a:extLst>
              <a:ext uri="{FF2B5EF4-FFF2-40B4-BE49-F238E27FC236}">
                <a16:creationId xmlns:a16="http://schemas.microsoft.com/office/drawing/2014/main" id="{D6A7AD5B-F1D6-484D-8FC5-4CDC13AF55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7" y="52387"/>
            <a:ext cx="8580835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82" name="Imagen 2">
            <a:extLst>
              <a:ext uri="{FF2B5EF4-FFF2-40B4-BE49-F238E27FC236}">
                <a16:creationId xmlns:a16="http://schemas.microsoft.com/office/drawing/2014/main" id="{6CFF7A0E-8C5E-4256-95A5-C6D8CE4461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78516" cy="4430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/>
          <p:nvPr/>
        </p:nvSpPr>
        <p:spPr>
          <a:xfrm rot="5400000" flipH="1">
            <a:off x="243450" y="880575"/>
            <a:ext cx="3004500" cy="30330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EFEFE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428750" dist="742950" dir="18960000" algn="bl" rotWithShape="0">
              <a:schemeClr val="accent6">
                <a:alpha val="47000"/>
              </a:schemeClr>
            </a:outerShdw>
            <a:reflection stA="96000" dist="1524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31"/>
          <p:cNvSpPr txBox="1">
            <a:spLocks noGrp="1"/>
          </p:cNvSpPr>
          <p:nvPr>
            <p:ph type="title"/>
          </p:nvPr>
        </p:nvSpPr>
        <p:spPr>
          <a:xfrm>
            <a:off x="2245700" y="2287050"/>
            <a:ext cx="5580600" cy="7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Empatía</a:t>
            </a:r>
            <a:endParaRPr sz="3600" dirty="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2"/>
          <p:cNvSpPr/>
          <p:nvPr/>
        </p:nvSpPr>
        <p:spPr>
          <a:xfrm rot="5400000" flipH="1">
            <a:off x="356750" y="2014000"/>
            <a:ext cx="3047700" cy="30768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428750" dist="828675" dir="20100000" algn="bl" rotWithShape="0">
              <a:schemeClr val="accent6">
                <a:alpha val="67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32"/>
          <p:cNvSpPr txBox="1">
            <a:spLocks noGrp="1"/>
          </p:cNvSpPr>
          <p:nvPr>
            <p:ph type="body" idx="1"/>
          </p:nvPr>
        </p:nvSpPr>
        <p:spPr>
          <a:xfrm>
            <a:off x="194733" y="733196"/>
            <a:ext cx="4439700" cy="37240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CO" sz="2000" b="1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Prisiones</a:t>
            </a:r>
          </a:p>
          <a:p>
            <a:pPr marL="342900" lvl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CO" sz="20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“Solitary confinement” de Ryot</a:t>
            </a:r>
          </a:p>
          <a:p>
            <a:pPr marL="342900" lvl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CO" sz="20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“Inside a juvenile jail in New Orleans” de Fusion</a:t>
            </a:r>
          </a:p>
          <a:p>
            <a:pPr marL="342900" lvl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CO" sz="20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“6x9: a virtual experience of solitary confinement” de The Guardian</a:t>
            </a:r>
          </a:p>
          <a:p>
            <a:pPr marL="342900" lvl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CO" sz="20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“Lockup 360 in sacramento” de MSNBC</a:t>
            </a:r>
            <a:endParaRPr sz="20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" name="Google Shape;176;p32">
            <a:extLst>
              <a:ext uri="{FF2B5EF4-FFF2-40B4-BE49-F238E27FC236}">
                <a16:creationId xmlns:a16="http://schemas.microsoft.com/office/drawing/2014/main" id="{54F69553-CD96-48C6-857E-8A1B046E78A1}"/>
              </a:ext>
            </a:extLst>
          </p:cNvPr>
          <p:cNvSpPr txBox="1">
            <a:spLocks/>
          </p:cNvSpPr>
          <p:nvPr/>
        </p:nvSpPr>
        <p:spPr>
          <a:xfrm>
            <a:off x="4633837" y="733196"/>
            <a:ext cx="4439700" cy="387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buFont typeface="Arial"/>
              <a:buNone/>
            </a:pPr>
            <a:r>
              <a:rPr lang="en-US" sz="2000" b="1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Campos de refugiados</a:t>
            </a:r>
            <a:endParaRPr lang="en-US" sz="20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“Clouds over sidra” de Within</a:t>
            </a:r>
          </a:p>
          <a:p>
            <a:pPr marL="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“Essyan Refugee Camp” de Ryot</a:t>
            </a:r>
          </a:p>
          <a:p>
            <a:pPr marL="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“Seeking home: Live inside the Calais migrant camp” de Ryot/AP</a:t>
            </a:r>
          </a:p>
          <a:p>
            <a:pPr marL="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“The displaced” de The New York Times</a:t>
            </a:r>
          </a:p>
          <a:p>
            <a:pPr marL="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“Project Sirya” de Emblematic Group</a:t>
            </a:r>
          </a:p>
        </p:txBody>
      </p:sp>
    </p:spTree>
    <p:extLst>
      <p:ext uri="{BB962C8B-B14F-4D97-AF65-F5344CB8AC3E}">
        <p14:creationId xmlns:p14="http://schemas.microsoft.com/office/powerpoint/2010/main" val="17500870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F410979-95B4-4352-B0D3-91B825872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6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3009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970" name="Imagen 2">
            <a:hlinkClick r:id="rId2"/>
            <a:extLst>
              <a:ext uri="{FF2B5EF4-FFF2-40B4-BE49-F238E27FC236}">
                <a16:creationId xmlns:a16="http://schemas.microsoft.com/office/drawing/2014/main" id="{4EB53202-E85D-41CF-9F15-DC45C4DE0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4059"/>
            <a:ext cx="9144000" cy="5366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6994" name="Imagen 1">
            <a:hlinkClick r:id="rId2"/>
            <a:extLst>
              <a:ext uri="{FF2B5EF4-FFF2-40B4-BE49-F238E27FC236}">
                <a16:creationId xmlns:a16="http://schemas.microsoft.com/office/drawing/2014/main" id="{FE6294D3-9411-4015-8070-19FD4224B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0" y="0"/>
            <a:ext cx="910828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hlinkClick r:id="rId2"/>
            <a:extLst>
              <a:ext uri="{FF2B5EF4-FFF2-40B4-BE49-F238E27FC236}">
                <a16:creationId xmlns:a16="http://schemas.microsoft.com/office/drawing/2014/main" id="{186CBD82-B9B3-44DB-86B5-9976F3F68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6689" y="-1"/>
            <a:ext cx="9370689" cy="529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105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22" name="Imagen 1">
            <a:hlinkClick r:id="rId2"/>
            <a:extLst>
              <a:ext uri="{FF2B5EF4-FFF2-40B4-BE49-F238E27FC236}">
                <a16:creationId xmlns:a16="http://schemas.microsoft.com/office/drawing/2014/main" id="{45B44580-B4D3-488A-9914-CEBAA1C6D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538" y="-109537"/>
            <a:ext cx="9607154" cy="5404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hlinkClick r:id="rId2"/>
            <a:extLst>
              <a:ext uri="{FF2B5EF4-FFF2-40B4-BE49-F238E27FC236}">
                <a16:creationId xmlns:a16="http://schemas.microsoft.com/office/drawing/2014/main" id="{9C3D2506-1F2D-4794-99E4-2DBC86E6C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516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9574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hlinkClick r:id="rId2"/>
            <a:extLst>
              <a:ext uri="{FF2B5EF4-FFF2-40B4-BE49-F238E27FC236}">
                <a16:creationId xmlns:a16="http://schemas.microsoft.com/office/drawing/2014/main" id="{A8A277CF-05B2-4AFA-A13D-E8FEE0966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0828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7969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946" name="Imagen 2">
            <a:hlinkClick r:id="rId2"/>
            <a:extLst>
              <a:ext uri="{FF2B5EF4-FFF2-40B4-BE49-F238E27FC236}">
                <a16:creationId xmlns:a16="http://schemas.microsoft.com/office/drawing/2014/main" id="{893D3CE5-DB86-4D42-B2B1-35C26FB45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24163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018" name="Imagen 1">
            <a:hlinkClick r:id="rId2"/>
            <a:extLst>
              <a:ext uri="{FF2B5EF4-FFF2-40B4-BE49-F238E27FC236}">
                <a16:creationId xmlns:a16="http://schemas.microsoft.com/office/drawing/2014/main" id="{94CB3347-875F-4A2D-98F9-DD3C773C21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6441"/>
            <a:ext cx="10893029" cy="5239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/>
          <p:nvPr/>
        </p:nvSpPr>
        <p:spPr>
          <a:xfrm>
            <a:off x="3048000" y="1047750"/>
            <a:ext cx="3048000" cy="30480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title"/>
          </p:nvPr>
        </p:nvSpPr>
        <p:spPr>
          <a:xfrm>
            <a:off x="244548" y="778151"/>
            <a:ext cx="8506047" cy="3877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latin typeface="Proxima Nova"/>
                <a:ea typeface="Proxima Nova"/>
                <a:cs typeface="Proxima Nova"/>
                <a:sym typeface="Proxima Nova"/>
              </a:rPr>
              <a:t>¿Qué significa </a:t>
            </a:r>
            <a:r>
              <a:rPr lang="en" sz="6000" b="1" dirty="0">
                <a:latin typeface="Proxima Nova"/>
                <a:ea typeface="Proxima Nova"/>
                <a:cs typeface="Proxima Nova"/>
                <a:sym typeface="Proxima Nova"/>
              </a:rPr>
              <a:t>contar historias</a:t>
            </a:r>
            <a:r>
              <a:rPr lang="en" sz="6000" dirty="0">
                <a:latin typeface="Proxima Nova"/>
                <a:ea typeface="Proxima Nova"/>
                <a:cs typeface="Proxima Nova"/>
                <a:sym typeface="Proxima Nova"/>
              </a:rPr>
              <a:t> a través de las </a:t>
            </a:r>
            <a:r>
              <a:rPr lang="en" sz="6000" b="1" dirty="0">
                <a:latin typeface="Proxima Nova"/>
                <a:ea typeface="Proxima Nova"/>
                <a:cs typeface="Proxima Nova"/>
                <a:sym typeface="Proxima Nova"/>
              </a:rPr>
              <a:t>“tecnologías inmersivas”?</a:t>
            </a:r>
            <a:endParaRPr sz="6000" b="1" dirty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572024" cy="2571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7"/>
          <p:cNvPicPr preferRelativeResize="0"/>
          <p:nvPr/>
        </p:nvPicPr>
        <p:blipFill rotWithShape="1">
          <a:blip r:embed="rId4">
            <a:alphaModFix/>
          </a:blip>
          <a:srcRect t="7806" b="7798"/>
          <a:stretch/>
        </p:blipFill>
        <p:spPr>
          <a:xfrm>
            <a:off x="4571975" y="0"/>
            <a:ext cx="4572027" cy="2571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7"/>
          <p:cNvPicPr preferRelativeResize="0"/>
          <p:nvPr/>
        </p:nvPicPr>
        <p:blipFill rotWithShape="1">
          <a:blip r:embed="rId5">
            <a:alphaModFix/>
          </a:blip>
          <a:srcRect t="7806" b="7798"/>
          <a:stretch/>
        </p:blipFill>
        <p:spPr>
          <a:xfrm>
            <a:off x="0" y="2571750"/>
            <a:ext cx="4572027" cy="2571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7"/>
          <p:cNvPicPr preferRelativeResize="0"/>
          <p:nvPr/>
        </p:nvPicPr>
        <p:blipFill rotWithShape="1">
          <a:blip r:embed="rId6">
            <a:alphaModFix/>
          </a:blip>
          <a:srcRect t="7806" b="7798"/>
          <a:stretch/>
        </p:blipFill>
        <p:spPr>
          <a:xfrm>
            <a:off x="4571975" y="2571750"/>
            <a:ext cx="4572027" cy="2571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a persona con un micrófono en la mano&#10;&#10;Descripción generada automáticamente con confianza baja">
            <a:extLst>
              <a:ext uri="{FF2B5EF4-FFF2-40B4-BE49-F238E27FC236}">
                <a16:creationId xmlns:a16="http://schemas.microsoft.com/office/drawing/2014/main" id="{8533E4AC-1AC8-41AD-A59D-01B995F3F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311" y="-1580703"/>
            <a:ext cx="4984825" cy="74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2268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8C418A29-60C8-43D5-A5D7-8C9300B64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09" y="-552010"/>
            <a:ext cx="8622255" cy="646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7100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sona, edificio, exterior, hombre&#10;&#10;Descripción generada automáticamente">
            <a:extLst>
              <a:ext uri="{FF2B5EF4-FFF2-40B4-BE49-F238E27FC236}">
                <a16:creationId xmlns:a16="http://schemas.microsoft.com/office/drawing/2014/main" id="{050C4F9A-2D4C-42C6-AEC3-C168CD5E32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3879" y="0"/>
            <a:ext cx="969175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7174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a calle con un edificio de piedra&#10;&#10;Descripción generada automáticamente con confianza media">
            <a:extLst>
              <a:ext uri="{FF2B5EF4-FFF2-40B4-BE49-F238E27FC236}">
                <a16:creationId xmlns:a16="http://schemas.microsoft.com/office/drawing/2014/main" id="{91029038-573D-47FC-9377-A1093880C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30319" y="-126963"/>
            <a:ext cx="9775167" cy="539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1772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9"/>
          <p:cNvPicPr preferRelativeResize="0"/>
          <p:nvPr/>
        </p:nvPicPr>
        <p:blipFill rotWithShape="1">
          <a:blip r:embed="rId3">
            <a:alphaModFix/>
          </a:blip>
          <a:srcRect l="12502" r="12495"/>
          <a:stretch/>
        </p:blipFill>
        <p:spPr>
          <a:xfrm>
            <a:off x="5812459" y="1011300"/>
            <a:ext cx="3120900" cy="3120900"/>
          </a:xfrm>
          <a:prstGeom prst="ellipse">
            <a:avLst/>
          </a:prstGeom>
          <a:noFill/>
          <a:ln>
            <a:noFill/>
          </a:ln>
          <a:effectLst>
            <a:outerShdw blurRad="1171575" dist="19050" dir="5400000" algn="bl" rotWithShape="0">
              <a:schemeClr val="accent6">
                <a:alpha val="50000"/>
              </a:schemeClr>
            </a:outerShdw>
          </a:effectLst>
        </p:spPr>
      </p:pic>
      <p:pic>
        <p:nvPicPr>
          <p:cNvPr id="159" name="Google Shape;159;p29"/>
          <p:cNvPicPr preferRelativeResize="0"/>
          <p:nvPr/>
        </p:nvPicPr>
        <p:blipFill rotWithShape="1">
          <a:blip r:embed="rId4">
            <a:alphaModFix/>
          </a:blip>
          <a:srcRect l="12500" r="12508"/>
          <a:stretch/>
        </p:blipFill>
        <p:spPr>
          <a:xfrm>
            <a:off x="3019054" y="1009650"/>
            <a:ext cx="3123900" cy="3124200"/>
          </a:xfrm>
          <a:prstGeom prst="ellipse">
            <a:avLst/>
          </a:prstGeom>
          <a:noFill/>
          <a:ln>
            <a:noFill/>
          </a:ln>
          <a:effectLst>
            <a:outerShdw blurRad="800100" dist="19050" dir="5400000" algn="bl" rotWithShape="0">
              <a:schemeClr val="accent6">
                <a:alpha val="50000"/>
              </a:schemeClr>
            </a:outerShdw>
          </a:effectLst>
        </p:spPr>
      </p:pic>
      <p:pic>
        <p:nvPicPr>
          <p:cNvPr id="160" name="Google Shape;160;p29"/>
          <p:cNvPicPr preferRelativeResize="0"/>
          <p:nvPr/>
        </p:nvPicPr>
        <p:blipFill rotWithShape="1">
          <a:blip r:embed="rId5">
            <a:alphaModFix/>
          </a:blip>
          <a:srcRect l="12500" r="12508"/>
          <a:stretch/>
        </p:blipFill>
        <p:spPr>
          <a:xfrm>
            <a:off x="225650" y="1009650"/>
            <a:ext cx="3123900" cy="3124200"/>
          </a:xfrm>
          <a:prstGeom prst="ellipse">
            <a:avLst/>
          </a:prstGeom>
          <a:noFill/>
          <a:ln>
            <a:noFill/>
          </a:ln>
          <a:effectLst>
            <a:outerShdw blurRad="900113" dist="19050" dir="5400000" algn="bl" rotWithShape="0">
              <a:schemeClr val="accent6">
                <a:alpha val="50000"/>
              </a:schemeClr>
            </a:outerShdw>
          </a:effec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690" name="Imagen 4">
            <a:extLst>
              <a:ext uri="{FF2B5EF4-FFF2-40B4-BE49-F238E27FC236}">
                <a16:creationId xmlns:a16="http://schemas.microsoft.com/office/drawing/2014/main" id="{37C5F44E-DB2F-46D8-B287-98BBCEF22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5566"/>
            <a:ext cx="9144000" cy="686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28523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714" name="Imagen 6">
            <a:extLst>
              <a:ext uri="{FF2B5EF4-FFF2-40B4-BE49-F238E27FC236}">
                <a16:creationId xmlns:a16="http://schemas.microsoft.com/office/drawing/2014/main" id="{7E95D3BE-1195-484A-A2AA-D77924FDE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23937"/>
            <a:ext cx="9144000" cy="6856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52475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802" name="Imagen 4">
            <a:extLst>
              <a:ext uri="{FF2B5EF4-FFF2-40B4-BE49-F238E27FC236}">
                <a16:creationId xmlns:a16="http://schemas.microsoft.com/office/drawing/2014/main" id="{395DC382-E4A6-4CFC-901B-18F4F8AD5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56147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29794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9826" name="Imagen 1">
            <a:extLst>
              <a:ext uri="{FF2B5EF4-FFF2-40B4-BE49-F238E27FC236}">
                <a16:creationId xmlns:a16="http://schemas.microsoft.com/office/drawing/2014/main" id="{7EF0CF44-36CD-4ECD-8C67-46E4FCAF48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3616"/>
            <a:ext cx="9144000" cy="6877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88414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874" name="Imagen 2">
            <a:extLst>
              <a:ext uri="{FF2B5EF4-FFF2-40B4-BE49-F238E27FC236}">
                <a16:creationId xmlns:a16="http://schemas.microsoft.com/office/drawing/2014/main" id="{2914F02A-63C2-47D4-A049-78B0EBB26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056" y="-946547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2407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042" name="Imagen 1">
            <a:extLst>
              <a:ext uri="{FF2B5EF4-FFF2-40B4-BE49-F238E27FC236}">
                <a16:creationId xmlns:a16="http://schemas.microsoft.com/office/drawing/2014/main" id="{81CCE3BC-B7A7-456B-8FBF-0C99B075E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2722" y="0"/>
            <a:ext cx="1063228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32284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066" name="Imagen 1">
            <a:extLst>
              <a:ext uri="{FF2B5EF4-FFF2-40B4-BE49-F238E27FC236}">
                <a16:creationId xmlns:a16="http://schemas.microsoft.com/office/drawing/2014/main" id="{295FAABD-D740-4E29-921E-9F571E1B6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8372"/>
            <a:ext cx="9144000" cy="553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72679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786" name="Imagen 1">
            <a:hlinkClick r:id="rId2"/>
            <a:extLst>
              <a:ext uri="{FF2B5EF4-FFF2-40B4-BE49-F238E27FC236}">
                <a16:creationId xmlns:a16="http://schemas.microsoft.com/office/drawing/2014/main" id="{45F12BDA-3560-41C9-836A-93886BC751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1"/>
            <a:ext cx="9144000" cy="514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810" name="Imagen 6">
            <a:extLst>
              <a:ext uri="{FF2B5EF4-FFF2-40B4-BE49-F238E27FC236}">
                <a16:creationId xmlns:a16="http://schemas.microsoft.com/office/drawing/2014/main" id="{2B205E1E-41F1-4874-99D1-91E9ADDAB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7200"/>
            <a:ext cx="9144000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834" name="Imagen 2">
            <a:extLst>
              <a:ext uri="{FF2B5EF4-FFF2-40B4-BE49-F238E27FC236}">
                <a16:creationId xmlns:a16="http://schemas.microsoft.com/office/drawing/2014/main" id="{50464FC4-9A94-40BD-8C6B-718921771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3858" name="Imagen 2">
            <a:extLst>
              <a:ext uri="{FF2B5EF4-FFF2-40B4-BE49-F238E27FC236}">
                <a16:creationId xmlns:a16="http://schemas.microsoft.com/office/drawing/2014/main" id="{6EE11F9F-CAF2-4A96-9B06-CAC14FF54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23937"/>
            <a:ext cx="9463088" cy="6309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82" name="Imagen 2">
            <a:extLst>
              <a:ext uri="{FF2B5EF4-FFF2-40B4-BE49-F238E27FC236}">
                <a16:creationId xmlns:a16="http://schemas.microsoft.com/office/drawing/2014/main" id="{656A3FAC-E5EC-4553-B905-B243A857B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933575"/>
            <a:ext cx="10614422" cy="707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906" name="Imagen 2">
            <a:extLst>
              <a:ext uri="{FF2B5EF4-FFF2-40B4-BE49-F238E27FC236}">
                <a16:creationId xmlns:a16="http://schemas.microsoft.com/office/drawing/2014/main" id="{DEF74008-3418-4A22-A063-026BA2AD3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063" y="-230981"/>
            <a:ext cx="9740504" cy="6493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bicicleta, mujer, tabla, moto&#10;&#10;Descripción generada automáticamente">
            <a:extLst>
              <a:ext uri="{FF2B5EF4-FFF2-40B4-BE49-F238E27FC236}">
                <a16:creationId xmlns:a16="http://schemas.microsoft.com/office/drawing/2014/main" id="{0D239925-4CE4-48CA-AEB9-86F3D3E12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832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de pie&#10;&#10;Descripción generada automáticamente con confianza media">
            <a:extLst>
              <a:ext uri="{FF2B5EF4-FFF2-40B4-BE49-F238E27FC236}">
                <a16:creationId xmlns:a16="http://schemas.microsoft.com/office/drawing/2014/main" id="{94DD7C41-EE69-425B-AA5E-6866E27E2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0363" y="0"/>
            <a:ext cx="1113222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1696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/>
          <p:nvPr/>
        </p:nvSpPr>
        <p:spPr>
          <a:xfrm rot="5400000" flipH="1">
            <a:off x="243450" y="880575"/>
            <a:ext cx="3004500" cy="30330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EFEFE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428750" dist="742950" dir="18960000" algn="bl" rotWithShape="0">
              <a:schemeClr val="accent6">
                <a:alpha val="47000"/>
              </a:schemeClr>
            </a:outerShdw>
            <a:reflection stA="96000" dist="1524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31"/>
          <p:cNvSpPr txBox="1">
            <a:spLocks noGrp="1"/>
          </p:cNvSpPr>
          <p:nvPr>
            <p:ph type="title"/>
          </p:nvPr>
        </p:nvSpPr>
        <p:spPr>
          <a:xfrm>
            <a:off x="2245700" y="2287050"/>
            <a:ext cx="5580600" cy="7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Inmersión</a:t>
            </a:r>
            <a:endParaRPr sz="36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89500961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2"/>
          <p:cNvSpPr/>
          <p:nvPr/>
        </p:nvSpPr>
        <p:spPr>
          <a:xfrm rot="5400000" flipH="1">
            <a:off x="356750" y="2014000"/>
            <a:ext cx="3047700" cy="30768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428750" dist="828675" dir="20100000" algn="bl" rotWithShape="0">
              <a:schemeClr val="accent6">
                <a:alpha val="67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32"/>
          <p:cNvSpPr txBox="1">
            <a:spLocks noGrp="1"/>
          </p:cNvSpPr>
          <p:nvPr>
            <p:ph type="body" idx="1"/>
          </p:nvPr>
        </p:nvSpPr>
        <p:spPr>
          <a:xfrm>
            <a:off x="2352150" y="1371150"/>
            <a:ext cx="4439700" cy="24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“Debemos empezar a entender la inmersión como un </a:t>
            </a:r>
            <a:r>
              <a:rPr lang="en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concepto sociocultural</a:t>
            </a: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, que define la sensación de estar completamente rodeados por estímulos perceptibles sensorialmente en una experiencia mediada.” 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 i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The 360º Gaze: Immersions in Media, Society, and Culture</a:t>
            </a:r>
            <a:r>
              <a:rPr lang="en"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Christian Stiegler (2021)</a:t>
            </a:r>
            <a:endParaRPr sz="13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3"/>
          <p:cNvSpPr/>
          <p:nvPr/>
        </p:nvSpPr>
        <p:spPr>
          <a:xfrm flipH="1">
            <a:off x="5686950" y="834575"/>
            <a:ext cx="3047700" cy="30768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428750" dist="828675" dir="9900000" algn="bl" rotWithShape="0">
              <a:schemeClr val="accent6">
                <a:alpha val="67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33"/>
          <p:cNvSpPr txBox="1">
            <a:spLocks noGrp="1"/>
          </p:cNvSpPr>
          <p:nvPr>
            <p:ph type="body" idx="1"/>
          </p:nvPr>
        </p:nvSpPr>
        <p:spPr>
          <a:xfrm>
            <a:off x="2352150" y="1786800"/>
            <a:ext cx="4439700" cy="156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“La inmersión genera sensaciones psicológicas que dificultan diferenciar la </a:t>
            </a:r>
            <a:r>
              <a:rPr lang="en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realidad física </a:t>
            </a: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de la </a:t>
            </a:r>
            <a:r>
              <a:rPr lang="en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realidad mediada</a:t>
            </a: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”.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 i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The 360º Gaze: Immersions in Media, Society, and Culture</a:t>
            </a:r>
            <a:r>
              <a:rPr lang="en"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Christian Stiegler (2021)</a:t>
            </a:r>
            <a:endParaRPr sz="13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4"/>
          <p:cNvSpPr/>
          <p:nvPr/>
        </p:nvSpPr>
        <p:spPr>
          <a:xfrm>
            <a:off x="5796775" y="947100"/>
            <a:ext cx="2568600" cy="25929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EFEFE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reflection stA="96000" dist="1524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34"/>
          <p:cNvSpPr txBox="1">
            <a:spLocks noGrp="1"/>
          </p:cNvSpPr>
          <p:nvPr>
            <p:ph type="title"/>
          </p:nvPr>
        </p:nvSpPr>
        <p:spPr>
          <a:xfrm>
            <a:off x="5572825" y="1958850"/>
            <a:ext cx="3016500" cy="5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Socialización</a:t>
            </a:r>
            <a:endParaRPr sz="25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22" name="Imagen 2">
            <a:hlinkClick r:id="rId2"/>
            <a:extLst>
              <a:ext uri="{FF2B5EF4-FFF2-40B4-BE49-F238E27FC236}">
                <a16:creationId xmlns:a16="http://schemas.microsoft.com/office/drawing/2014/main" id="{EF09F5F9-3214-4A37-A8F2-3233A6783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204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a persona sosteniendo una cámara fotográfica&#10;&#10;Descripción generada automáticamente con confianza media">
            <a:extLst>
              <a:ext uri="{FF2B5EF4-FFF2-40B4-BE49-F238E27FC236}">
                <a16:creationId xmlns:a16="http://schemas.microsoft.com/office/drawing/2014/main" id="{C5E4C23C-F1EE-4CC5-982E-2EB26649D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505" y="-241238"/>
            <a:ext cx="9219505" cy="688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88446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/>
          <p:nvPr/>
        </p:nvSpPr>
        <p:spPr>
          <a:xfrm>
            <a:off x="2651225" y="579450"/>
            <a:ext cx="3824100" cy="3859800"/>
          </a:xfrm>
          <a:prstGeom prst="ellipse">
            <a:avLst/>
          </a:prstGeom>
          <a:gradFill>
            <a:gsLst>
              <a:gs pos="0">
                <a:srgbClr val="F5FF83"/>
              </a:gs>
              <a:gs pos="100000">
                <a:srgbClr val="E3F60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428750" dist="742950" dir="18960000" algn="bl" rotWithShape="0">
              <a:schemeClr val="accent6">
                <a:alpha val="47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ctrTitle"/>
          </p:nvPr>
        </p:nvSpPr>
        <p:spPr>
          <a:xfrm>
            <a:off x="531900" y="1849050"/>
            <a:ext cx="4622400" cy="132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60" b="1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Estrategias Narrativas y de Producción para Contenidos Inmersivos</a:t>
            </a:r>
            <a:endParaRPr sz="2460" b="1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5" name="Google Shape;65;p16"/>
          <p:cNvSpPr txBox="1"/>
          <p:nvPr/>
        </p:nvSpPr>
        <p:spPr>
          <a:xfrm>
            <a:off x="531900" y="396075"/>
            <a:ext cx="1697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19-23 Septiembre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Festival RealMix 2022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6" name="Google Shape;66;p16"/>
          <p:cNvSpPr txBox="1"/>
          <p:nvPr/>
        </p:nvSpPr>
        <p:spPr>
          <a:xfrm>
            <a:off x="4300375" y="4011450"/>
            <a:ext cx="1912500" cy="984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latin typeface="Proxima Nova"/>
                <a:ea typeface="Proxima Nova"/>
                <a:cs typeface="Proxima Nova"/>
                <a:sym typeface="Proxima Nova"/>
              </a:rPr>
              <a:t>María Cecilia Reyes, PhD</a:t>
            </a:r>
            <a:endParaRPr sz="1200" b="1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Investigadora y Creadora de Narrativas Inmersivas e Interactivas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" dirty="0"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mariaceciliareyesr@gmail.com</a:t>
            </a: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7" name="Google Shape;67;p16"/>
          <p:cNvSpPr txBox="1"/>
          <p:nvPr/>
        </p:nvSpPr>
        <p:spPr>
          <a:xfrm>
            <a:off x="6897250" y="4011450"/>
            <a:ext cx="1912500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latin typeface="Proxima Nova"/>
                <a:ea typeface="Proxima Nova"/>
                <a:cs typeface="Proxima Nova"/>
                <a:sym typeface="Proxima Nova"/>
              </a:rPr>
              <a:t>Alejandro Ángel Torres</a:t>
            </a:r>
            <a:endParaRPr sz="1200" b="1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Director y Productor: Cine, Audiovisual &amp; New Media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alejandro@armadillomedia.tv</a:t>
            </a:r>
            <a:r>
              <a:rPr lang="en" sz="1000" dirty="0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000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411628307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740</Words>
  <Application>Microsoft Office PowerPoint</Application>
  <PresentationFormat>Presentación en pantalla (16:9)</PresentationFormat>
  <Paragraphs>65</Paragraphs>
  <Slides>72</Slides>
  <Notes>31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72</vt:i4>
      </vt:variant>
    </vt:vector>
  </HeadingPairs>
  <TitlesOfParts>
    <vt:vector size="80" baseType="lpstr">
      <vt:lpstr>Proxima Nova</vt:lpstr>
      <vt:lpstr>Wingdings</vt:lpstr>
      <vt:lpstr>Proxima Nova Semibold</vt:lpstr>
      <vt:lpstr>Arial</vt:lpstr>
      <vt:lpstr>Proxima Nova Extrabold</vt:lpstr>
      <vt:lpstr>Impact</vt:lpstr>
      <vt:lpstr>Calibri</vt:lpstr>
      <vt:lpstr>Simple Light</vt:lpstr>
      <vt:lpstr>Descarga la presentación y navégala https://bit.ly/TallerRealMixInmersivo </vt:lpstr>
      <vt:lpstr>Estrategias Narrativas y de Producción para Contenidos Inmersivos</vt:lpstr>
      <vt:lpstr>Sobre el Taller</vt:lpstr>
      <vt:lpstr>Agenda</vt:lpstr>
      <vt:lpstr>Sobre Nosotros…</vt:lpstr>
      <vt:lpstr>Sobre Nosotros…</vt:lpstr>
      <vt:lpstr>Y en estas andábamos en 2017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Los espectadores no quieren información sino experiencias¡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Empatía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¿Qué significa contar historias a través de las “tecnologías inmersivas”?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Inmersión</vt:lpstr>
      <vt:lpstr>Presentación de PowerPoint</vt:lpstr>
      <vt:lpstr>Presentación de PowerPoint</vt:lpstr>
      <vt:lpstr>Socialización</vt:lpstr>
      <vt:lpstr>Presentación de PowerPoint</vt:lpstr>
      <vt:lpstr>Presentación de PowerPoint</vt:lpstr>
      <vt:lpstr>Estrategias Narrativas y de Producción para Contenidos Inmersivos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Estrategias Narrativas y de Producción para Contenidos Inmersivos</dc:title>
  <cp:lastModifiedBy>Alejandro Angel</cp:lastModifiedBy>
  <cp:revision>15</cp:revision>
  <dcterms:modified xsi:type="dcterms:W3CDTF">2022-09-19T15:02:32Z</dcterms:modified>
</cp:coreProperties>
</file>